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5" r:id="rId5"/>
    <p:sldId id="264" r:id="rId6"/>
    <p:sldId id="266" r:id="rId7"/>
    <p:sldId id="267" r:id="rId8"/>
    <p:sldId id="268" r:id="rId9"/>
    <p:sldId id="257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9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BC93A-96DA-6FC8-16AB-3EB7C9393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E1927E-661A-9D17-EF96-A4917B9CF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EE17A-4C0B-B87C-8DCC-C3B216046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E87E8-2BBA-46F5-2F95-2AC0B384C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20B9D-579B-FF19-65D4-DF2BAE16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9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1F83-DC59-8D4F-5793-A508AE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B93CE-D227-FF3D-CCD0-9DBE57240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19CC7-E794-134B-4740-B8E3F75E6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199AB-9F32-E6AF-827E-D447C43D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50878-A0B1-B95C-12D7-C30DAE482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5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AD8EA-14C3-B1DC-FA99-70CF31AB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E82B3-250A-27D7-8770-178FDBF05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4F89D-1910-14B5-36A3-D4F54FE0E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9263B-07EA-2FF0-833F-0E93F29E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0E3E2-7B62-9787-1AA5-25649B84E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82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34C7A-6FF4-C2AD-3B8E-B2BAEA636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135EF-FD9D-DE5B-6461-50E7C14EA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E2552-F436-9077-33C6-0F9FD487C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42627-7506-DDBA-5B2D-11C047386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6E41C-34D6-FB84-4064-6943BEDE5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F2DF4-920D-AB34-B384-E12B20FAC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9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86086-9E8F-35E1-6A00-8D9E83D1D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AFB59-0BFF-E270-A1E6-11D957E0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2EB91-B46A-DFAF-9E37-EFBC602D6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D337A-A1E4-10D0-9CBC-FBD14C124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DF7A49-191B-2339-898D-023052D27C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C54E55-BB70-C7E2-44DF-2998E79E2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9252BA-4525-6D2F-B517-8F6B2724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D78A31-5C6E-467F-B124-5782B2644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6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956B-A4CB-C051-76A2-58841F2C4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C703C0-D1AB-57C6-BB0B-0ED383C49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2E2CC-C27E-B654-4938-E30A2029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C8B318-0400-6CC3-0388-0E3EAE20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5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9A3D50-FB08-617C-7E1B-BC4755968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2AF1E-BAF6-C57C-AA2C-DB454BC6D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39FEC-F72E-7A8C-268B-568A8D8D7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5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30B97-8348-BFFB-CEE7-29F47DAD2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DF053-AFA1-9C5A-3F58-36BC0F551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946AE-7626-9BC4-CB68-93C67D2D6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1A54E-F380-C533-5358-0AE479F38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8FEC0-0FA9-68D9-0D95-8577EFAD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EB8F0-E2A8-B219-6CD2-C559130A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0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E1583-10CE-1C8E-8AEE-CEC5A135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B8FB8-71AA-0800-378B-14E31E7BF6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A6334-8DE2-6F9D-A701-4FF3FCC1E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C6AC0-B3ED-424D-24E5-5E12B357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FE9A9-BF11-98C7-2ABE-A2ABCEDB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106C0-6A61-CB90-A89C-253453725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2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DBA32-166C-6EB5-184E-94D1FC0D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DA913-1D39-2331-10D0-B8FF6C3DC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93D56-1CA0-DEC9-41ED-7838C942C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3EEBC-8293-BED4-C5A4-073FCC42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CFA42-EABF-1C6A-B6AB-CB9A742CD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2FA67B-9CC1-087C-22F5-91F6034F0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6E183-DB4E-8D9B-A1B9-4E7931C12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83BB3-9E4C-A7A3-8091-39A43D2D7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A883A-FBB4-4585-7BB0-90A93BE8E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29B10-F045-99B3-A056-DF2E5CDEB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61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963F07-A626-8D43-7301-013C2072C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21FA3-B655-4762-4632-202A76F4A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18698-1431-E2E9-3ADD-94878084A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99571-502A-4178-80EA-BF59C27E248E}" type="datetimeFigureOut">
              <a:rPr lang="en-US" smtClean="0"/>
              <a:t>3/18/2023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74980-8099-AC1D-4C0F-4ED0CF62B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F74A4-29D2-73B2-37F4-E2C5A32CD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D0DB7-E40B-4EC0-B7F1-50DDAF0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1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JgPmrLjkuo&amp;t=407s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E7312F-6906-10D8-7625-0F8542851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Don’t Try. Don’t Die.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BF700-82A9-BF6F-3CD5-81B83DCF4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EE7A25"/>
                </a:solidFill>
              </a:rPr>
              <a:t>Please complete the Pre-Survey!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FD241E5-4796-C097-0981-0CBAE0725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932" y="5853014"/>
            <a:ext cx="2429597" cy="977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48B8B0-4F33-5002-13C3-525DD7F41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71" y="2589974"/>
            <a:ext cx="5879252" cy="329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D84996-EBA6-67F5-3009-AB8F5DAC25BE}"/>
              </a:ext>
            </a:extLst>
          </p:cNvPr>
          <p:cNvSpPr txBox="1"/>
          <p:nvPr/>
        </p:nvSpPr>
        <p:spPr>
          <a:xfrm>
            <a:off x="734861" y="6157304"/>
            <a:ext cx="463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Bruce Snodgrass, Forever 22</a:t>
            </a:r>
          </a:p>
        </p:txBody>
      </p:sp>
      <p:pic>
        <p:nvPicPr>
          <p:cNvPr id="11" name="Picture 10" descr="Qr code&#10;&#10;Description automatically generated">
            <a:extLst>
              <a:ext uri="{FF2B5EF4-FFF2-40B4-BE49-F238E27FC236}">
                <a16:creationId xmlns:a16="http://schemas.microsoft.com/office/drawing/2014/main" id="{9E462FDA-B12B-D4CD-DFD9-A6ADD8C3C0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2463475"/>
            <a:ext cx="3550359" cy="35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01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2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403E81-4C7D-A5EB-668E-1555BF34C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>
            <a:normAutofit/>
          </a:bodyPr>
          <a:lstStyle/>
          <a:p>
            <a:r>
              <a:rPr lang="en-US" sz="4000"/>
              <a:t>Facing the Facts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5B17780-73BF-603D-AAB2-5556ADF9E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121763"/>
            <a:ext cx="5157216" cy="3773010"/>
          </a:xfrm>
        </p:spPr>
        <p:txBody>
          <a:bodyPr>
            <a:normAutofit/>
          </a:bodyPr>
          <a:lstStyle/>
          <a:p>
            <a:r>
              <a:rPr lang="en-US" sz="2000" b="1" dirty="0"/>
              <a:t>Fentanyl</a:t>
            </a:r>
            <a:r>
              <a:rPr lang="en-US" sz="2000" dirty="0"/>
              <a:t> is a synthetic opioid that’s 50x more potent than heroin and 100x more potent than morphine</a:t>
            </a:r>
          </a:p>
          <a:p>
            <a:r>
              <a:rPr lang="en-US" sz="2000" dirty="0"/>
              <a:t>6 out of 10 fake prescription pills today contain a lethal dose of fentanyl </a:t>
            </a:r>
          </a:p>
          <a:p>
            <a:r>
              <a:rPr lang="en-US" sz="2000" dirty="0"/>
              <a:t>These pills are being sold on social media to look like Oxycontin, Percocet, Vicodin, Xanax, and stimulants like Adderall</a:t>
            </a:r>
          </a:p>
          <a:p>
            <a:pPr lvl="1"/>
            <a:r>
              <a:rPr lang="en-US" sz="2000" dirty="0"/>
              <a:t>Assume every pill you purchase today WILL KILL YOU</a:t>
            </a:r>
          </a:p>
          <a:p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1D1A300-AB62-A4E5-7F3A-0A5EABF0D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642" y="982794"/>
            <a:ext cx="4736963" cy="4736963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BCA3985-8CEC-4125-60BC-5C448CB75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199" y="5884030"/>
            <a:ext cx="2419801" cy="9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65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3724BD-E0AF-0A4B-F3FD-7DBD6EF3F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Trends</a:t>
            </a:r>
          </a:p>
        </p:txBody>
      </p:sp>
      <p:pic>
        <p:nvPicPr>
          <p:cNvPr id="5" name="Content Placeholder 4" descr="A picture containing chart&#10;&#10;Description automatically generated">
            <a:extLst>
              <a:ext uri="{FF2B5EF4-FFF2-40B4-BE49-F238E27FC236}">
                <a16:creationId xmlns:a16="http://schemas.microsoft.com/office/drawing/2014/main" id="{1A359F2B-F591-9D35-CFB5-C3984C1DB5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977571"/>
            <a:ext cx="10905066" cy="378951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F19FB31-0C34-CF55-FEF7-FB6E1DB7B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199" y="5884030"/>
            <a:ext cx="2419801" cy="9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04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2585-5743-FF28-7C1D-011BEE9A6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89" y="-6487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News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BEF9F-1DE9-89B9-1E4C-5993D7001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2340" y="1278309"/>
            <a:ext cx="4680745" cy="824335"/>
          </a:xfrm>
        </p:spPr>
        <p:txBody>
          <a:bodyPr>
            <a:noAutofit/>
          </a:bodyPr>
          <a:lstStyle/>
          <a:p>
            <a:r>
              <a:rPr lang="en-US" sz="1800" i="1" dirty="0"/>
              <a:t>“Brothers Caleb (18) &amp; Kyler (20) </a:t>
            </a:r>
            <a:r>
              <a:rPr lang="en-US" sz="1800" i="1" dirty="0" err="1"/>
              <a:t>Kiessling</a:t>
            </a:r>
            <a:r>
              <a:rPr lang="en-US" sz="1800" i="1" dirty="0"/>
              <a:t>, Poisoned by fentanyl thinking it was Percocet”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FD147-B73C-16FF-CFEA-078CEBCC7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272975" y="5644316"/>
            <a:ext cx="4810027" cy="67181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6400" i="1" dirty="0">
                <a:solidFill>
                  <a:srgbClr val="414141"/>
                </a:solidFill>
                <a:effectLst/>
                <a:latin typeface="SourceSansPro"/>
              </a:rPr>
              <a:t>Zachary Didier (17) straight “A” honors student, athlete in soccer and track, and a musician accepted into Stanford and UCLA. Poisoned by </a:t>
            </a:r>
            <a:r>
              <a:rPr lang="en-US" sz="6400" i="1" dirty="0">
                <a:solidFill>
                  <a:srgbClr val="414141"/>
                </a:solidFill>
                <a:latin typeface="SourceSansPro"/>
              </a:rPr>
              <a:t>fentanyl thinking it was Percocet</a:t>
            </a:r>
            <a:endParaRPr lang="en-US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8D5E5-9FBC-E4C5-829F-9485A526B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50" y="2085021"/>
            <a:ext cx="3723887" cy="2979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C9F92C-A994-EF86-38E0-EC4CF5FC6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19" y="4482343"/>
            <a:ext cx="5044523" cy="2323947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87EE0BE9-EFB1-D5B4-ED7D-B5EF4F60C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61" y="29928"/>
            <a:ext cx="4117937" cy="1657470"/>
          </a:xfrm>
          <a:prstGeom prst="rect">
            <a:avLst/>
          </a:prstGeom>
        </p:spPr>
      </p:pic>
      <p:pic>
        <p:nvPicPr>
          <p:cNvPr id="13" name="Content Placeholder 1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7901E3FC-4B9A-B164-D7B6-1B24A3E2B43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68" y="1314775"/>
            <a:ext cx="2389569" cy="3167568"/>
          </a:xfrm>
        </p:spPr>
      </p:pic>
      <p:pic>
        <p:nvPicPr>
          <p:cNvPr id="18" name="Content Placeholder 17" descr="A person sitting at a table with a cake with candles&#10;&#10;Description automatically generated with medium confidence">
            <a:extLst>
              <a:ext uri="{FF2B5EF4-FFF2-40B4-BE49-F238E27FC236}">
                <a16:creationId xmlns:a16="http://schemas.microsoft.com/office/drawing/2014/main" id="{55B1872B-FE2B-B7C6-7B0E-AB0AE39FE5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184" y="2719672"/>
            <a:ext cx="4515070" cy="2701890"/>
          </a:xfr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B01D75F-8449-61C9-5FFF-9C69BF3CC3E0}"/>
              </a:ext>
            </a:extLst>
          </p:cNvPr>
          <p:cNvSpPr txBox="1"/>
          <p:nvPr/>
        </p:nvSpPr>
        <p:spPr>
          <a:xfrm>
            <a:off x="5281637" y="345250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Vancouver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FDBA06-49AF-9335-5D9B-7BACB05EB6DD}"/>
              </a:ext>
            </a:extLst>
          </p:cNvPr>
          <p:cNvSpPr txBox="1"/>
          <p:nvPr/>
        </p:nvSpPr>
        <p:spPr>
          <a:xfrm>
            <a:off x="7565206" y="3267835"/>
            <a:ext cx="1651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California</a:t>
            </a:r>
            <a:endPara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B73617-AF8C-E29B-F6F2-22B8A8916927}"/>
              </a:ext>
            </a:extLst>
          </p:cNvPr>
          <p:cNvSpPr txBox="1"/>
          <p:nvPr/>
        </p:nvSpPr>
        <p:spPr>
          <a:xfrm>
            <a:off x="272286" y="2102644"/>
            <a:ext cx="1897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Michigan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018EC6D-DA44-CB8F-874F-97D467F00EEE}"/>
              </a:ext>
            </a:extLst>
          </p:cNvPr>
          <p:cNvSpPr txBox="1">
            <a:spLocks/>
          </p:cNvSpPr>
          <p:nvPr/>
        </p:nvSpPr>
        <p:spPr>
          <a:xfrm>
            <a:off x="7935762" y="1084592"/>
            <a:ext cx="4680745" cy="824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DON’T BECOME A HEADLINE!</a:t>
            </a:r>
          </a:p>
        </p:txBody>
      </p:sp>
    </p:spTree>
    <p:extLst>
      <p:ext uri="{BB962C8B-B14F-4D97-AF65-F5344CB8AC3E}">
        <p14:creationId xmlns:p14="http://schemas.microsoft.com/office/powerpoint/2010/main" val="2496352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9899462-FC16-43B0-966B-FCA263450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93775" y="478232"/>
            <a:ext cx="5809306" cy="5918673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160FC-4A76-1C89-D12E-E9F7A216D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446" y="1053711"/>
            <a:ext cx="4933490" cy="1424446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Trends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AFEA932-2DF1-410C-A00A-7A1E7DBF7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9782" y="2639023"/>
            <a:ext cx="4800600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3A38E4B0-035C-25D2-85C4-67060510C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47" y="2799889"/>
            <a:ext cx="4933490" cy="2987543"/>
          </a:xfrm>
        </p:spPr>
        <p:txBody>
          <a:bodyPr anchor="t">
            <a:normAutofit/>
          </a:bodyPr>
          <a:lstStyle/>
          <a:p>
            <a:r>
              <a:rPr lang="en-US" sz="2200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82% </a:t>
            </a:r>
            <a:r>
              <a:rPr lang="en-US" sz="2200" b="0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of all opioid-involved deaths in 2020 - FENTANYL.</a:t>
            </a:r>
          </a:p>
          <a:p>
            <a:r>
              <a:rPr lang="en-US" sz="2200" dirty="0">
                <a:solidFill>
                  <a:srgbClr val="FFFFFF"/>
                </a:solidFill>
                <a:latin typeface="Open Sans" panose="020B0606030504020204" pitchFamily="34" charset="0"/>
              </a:rPr>
              <a:t>In 2022, 110,315 deaths</a:t>
            </a:r>
          </a:p>
          <a:p>
            <a:r>
              <a:rPr lang="en-US" sz="2200" b="0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FENTANYL is slaughtering </a:t>
            </a:r>
            <a:r>
              <a:rPr lang="en-US" sz="2200" dirty="0">
                <a:solidFill>
                  <a:srgbClr val="FFFFFF"/>
                </a:solidFill>
                <a:latin typeface="Open Sans" panose="020B0606030504020204" pitchFamily="34" charset="0"/>
              </a:rPr>
              <a:t>an entire generation…</a:t>
            </a:r>
            <a:endParaRPr lang="en-US" sz="2200" b="0" i="0" dirty="0">
              <a:solidFill>
                <a:srgbClr val="FFFFFF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0AA8E3-0B94-1673-09F6-D43281370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701" y="280797"/>
            <a:ext cx="5019523" cy="37646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02140D-ED51-147A-1526-17D4E698E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188" y="3679832"/>
            <a:ext cx="6804812" cy="1769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FF00AD-B163-5D20-BCAD-05EBFF22B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184" y="5247114"/>
            <a:ext cx="5809307" cy="1408918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8157557-67D3-E002-BE3F-8C690D3EB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846" y="5787432"/>
            <a:ext cx="2419801" cy="9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4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B5C30-8279-19D6-6967-9FC538396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878" y="629266"/>
            <a:ext cx="6422849" cy="1676603"/>
          </a:xfrm>
        </p:spPr>
        <p:txBody>
          <a:bodyPr>
            <a:normAutofit/>
          </a:bodyPr>
          <a:lstStyle/>
          <a:p>
            <a:r>
              <a:rPr lang="en-US"/>
              <a:t>Naloxone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503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37C420-A032-DBE2-F2F3-6BE1DDA69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903421"/>
            <a:ext cx="3026664" cy="22699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F3676C-3882-2D9E-7327-009D159F8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3704445"/>
            <a:ext cx="3026663" cy="1952197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970E3-8F0C-6B06-E870-596C8538F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878" y="1871223"/>
            <a:ext cx="6590490" cy="4177152"/>
          </a:xfrm>
        </p:spPr>
        <p:txBody>
          <a:bodyPr>
            <a:normAutofit/>
          </a:bodyPr>
          <a:lstStyle/>
          <a:p>
            <a:r>
              <a:rPr lang="en-US" sz="1700" b="1" dirty="0"/>
              <a:t>Life saving </a:t>
            </a:r>
            <a:r>
              <a:rPr lang="en-US" sz="1700" dirty="0"/>
              <a:t>medication that </a:t>
            </a:r>
            <a:r>
              <a:rPr lang="en-US" sz="1700" u="sng" dirty="0"/>
              <a:t>reverses</a:t>
            </a:r>
            <a:r>
              <a:rPr lang="en-US" sz="1700" dirty="0"/>
              <a:t> the effects of an opioid overdose</a:t>
            </a:r>
          </a:p>
          <a:p>
            <a:r>
              <a:rPr lang="en-US" sz="1700" dirty="0"/>
              <a:t>Should be kept in every household like a first aid kit or an EpiPen</a:t>
            </a:r>
          </a:p>
          <a:p>
            <a:r>
              <a:rPr lang="en-US" sz="1700" dirty="0"/>
              <a:t>Use if signs of an overdose…</a:t>
            </a:r>
          </a:p>
          <a:p>
            <a:pPr lvl="1"/>
            <a:r>
              <a:rPr lang="en-US" sz="1700" b="0" i="0" dirty="0">
                <a:effectLst/>
                <a:latin typeface="Open Sans" panose="020B0606030504020204" pitchFamily="34" charset="0"/>
              </a:rPr>
              <a:t>Small, constricted “</a:t>
            </a:r>
            <a:r>
              <a:rPr lang="en-US" sz="1700" b="1" i="0" dirty="0">
                <a:effectLst/>
                <a:latin typeface="Open Sans" panose="020B0606030504020204" pitchFamily="34" charset="0"/>
              </a:rPr>
              <a:t>pinpoint pupils</a:t>
            </a:r>
            <a:r>
              <a:rPr lang="en-US" sz="1700" b="0" i="0" dirty="0">
                <a:effectLst/>
                <a:latin typeface="Open Sans" panose="020B0606030504020204" pitchFamily="34" charset="0"/>
              </a:rPr>
              <a:t>”</a:t>
            </a:r>
          </a:p>
          <a:p>
            <a:pPr lvl="1"/>
            <a:r>
              <a:rPr lang="en-US" sz="1700" b="0" i="0" dirty="0">
                <a:effectLst/>
                <a:latin typeface="Open Sans" panose="020B0606030504020204" pitchFamily="34" charset="0"/>
              </a:rPr>
              <a:t>Falling asleep or </a:t>
            </a:r>
            <a:r>
              <a:rPr lang="en-US" sz="1700" b="1" i="0" dirty="0">
                <a:effectLst/>
                <a:latin typeface="Open Sans" panose="020B0606030504020204" pitchFamily="34" charset="0"/>
              </a:rPr>
              <a:t>losing consciousness</a:t>
            </a:r>
          </a:p>
          <a:p>
            <a:pPr lvl="1"/>
            <a:r>
              <a:rPr lang="en-US" sz="1700" b="0" i="0" dirty="0">
                <a:effectLst/>
                <a:latin typeface="Open Sans" panose="020B0606030504020204" pitchFamily="34" charset="0"/>
              </a:rPr>
              <a:t>Slow, weak, or </a:t>
            </a:r>
            <a:r>
              <a:rPr lang="en-US" sz="1700" b="1" i="0" dirty="0">
                <a:effectLst/>
                <a:latin typeface="Open Sans" panose="020B0606030504020204" pitchFamily="34" charset="0"/>
              </a:rPr>
              <a:t>no breathing</a:t>
            </a:r>
          </a:p>
          <a:p>
            <a:pPr lvl="1"/>
            <a:r>
              <a:rPr lang="en-US" sz="1700" b="0" i="0" dirty="0">
                <a:effectLst/>
                <a:latin typeface="Open Sans" panose="020B0606030504020204" pitchFamily="34" charset="0"/>
              </a:rPr>
              <a:t>Choking or gurgling sounds</a:t>
            </a:r>
          </a:p>
          <a:p>
            <a:pPr lvl="1"/>
            <a:r>
              <a:rPr lang="en-US" sz="1700" b="0" i="0" dirty="0">
                <a:effectLst/>
                <a:latin typeface="Open Sans" panose="020B0606030504020204" pitchFamily="34" charset="0"/>
              </a:rPr>
              <a:t>Limp body</a:t>
            </a:r>
          </a:p>
          <a:p>
            <a:pPr lvl="1"/>
            <a:r>
              <a:rPr lang="en-US" sz="1700" b="1" i="0" dirty="0">
                <a:effectLst/>
                <a:latin typeface="Open Sans" panose="020B0606030504020204" pitchFamily="34" charset="0"/>
              </a:rPr>
              <a:t>Cold</a:t>
            </a:r>
            <a:r>
              <a:rPr lang="en-US" sz="1700" b="0" i="0" dirty="0">
                <a:effectLst/>
                <a:latin typeface="Open Sans" panose="020B0606030504020204" pitchFamily="34" charset="0"/>
              </a:rPr>
              <a:t> and/or clammy skin</a:t>
            </a:r>
          </a:p>
          <a:p>
            <a:pPr lvl="1"/>
            <a:r>
              <a:rPr lang="en-US" sz="1700" b="0" i="0" dirty="0">
                <a:effectLst/>
                <a:latin typeface="Open Sans" panose="020B0606030504020204" pitchFamily="34" charset="0"/>
              </a:rPr>
              <a:t>Discolored </a:t>
            </a:r>
            <a:r>
              <a:rPr lang="en-US" sz="1700" b="1" i="0" dirty="0">
                <a:effectLst/>
                <a:latin typeface="Open Sans" panose="020B0606030504020204" pitchFamily="34" charset="0"/>
              </a:rPr>
              <a:t>blue</a:t>
            </a:r>
            <a:r>
              <a:rPr lang="en-US" sz="1700" b="0" i="0" dirty="0">
                <a:effectLst/>
                <a:latin typeface="Open Sans" panose="020B0606030504020204" pitchFamily="34" charset="0"/>
              </a:rPr>
              <a:t> skin (especially in lips and nails)</a:t>
            </a:r>
          </a:p>
          <a:p>
            <a:r>
              <a:rPr lang="en-US" sz="1700" dirty="0"/>
              <a:t>Safe for all ages and NO contraindications for use</a:t>
            </a:r>
          </a:p>
          <a:p>
            <a:r>
              <a:rPr lang="en-US" sz="1700" dirty="0"/>
              <a:t>Ask a pharmacist, non-profit, or Fentanyl Fathers to get Naloxone for your home</a:t>
            </a:r>
          </a:p>
          <a:p>
            <a:pPr marL="457200" lvl="1" indent="0">
              <a:buNone/>
            </a:pPr>
            <a:endParaRPr lang="en-US" sz="1700" dirty="0"/>
          </a:p>
          <a:p>
            <a:pPr lvl="1"/>
            <a:endParaRPr lang="en-US" sz="170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8CF4793-7118-2C4C-B121-3B4BDCE11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199" y="5884030"/>
            <a:ext cx="2419801" cy="9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44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04400E-1C34-AE08-CE38-799E11A7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>
            <a:normAutofit/>
          </a:bodyPr>
          <a:lstStyle/>
          <a:p>
            <a:r>
              <a:rPr lang="en-US" sz="4000" dirty="0"/>
              <a:t>Good Samaritan Law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11D23E-1E3B-D889-7E6B-D37A4DCF6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121763"/>
            <a:ext cx="5157216" cy="3773010"/>
          </a:xfrm>
        </p:spPr>
        <p:txBody>
          <a:bodyPr>
            <a:normAutofit/>
          </a:bodyPr>
          <a:lstStyle/>
          <a:p>
            <a:r>
              <a:rPr lang="en-US" sz="1400" b="0" i="0" dirty="0">
                <a:effectLst/>
                <a:latin typeface="Montserrat" panose="00000500000000000000" pitchFamily="2" charset="0"/>
              </a:rPr>
              <a:t>Prevents drug possession charges against those that seek medical assistance for an overdose. </a:t>
            </a:r>
          </a:p>
          <a:p>
            <a:r>
              <a:rPr lang="en-US" sz="1400" b="0" i="0" dirty="0">
                <a:effectLst/>
                <a:latin typeface="Montserrat" panose="00000500000000000000" pitchFamily="2" charset="0"/>
              </a:rPr>
              <a:t>This law makes saving lives the priority during a drug overdose, not criminal prosecutions of illegal drug users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SAVING A LIFE is more important than SAVING A FRIENDSHIP</a:t>
            </a:r>
          </a:p>
          <a:p>
            <a:pPr lvl="1"/>
            <a:r>
              <a:rPr lang="en-US" sz="1600" dirty="0">
                <a:latin typeface="Montserrat" panose="00000500000000000000" pitchFamily="2" charset="0"/>
              </a:rPr>
              <a:t>If you see something SAY SOMETHING</a:t>
            </a:r>
            <a:endParaRPr lang="en-US" sz="16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4D6BEC-14DD-3F46-3098-1CFAEF1EE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808" y="484632"/>
            <a:ext cx="4328630" cy="5733287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709E84B-428C-8311-BA6A-9A139FDBC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199" y="5884030"/>
            <a:ext cx="2419801" cy="9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42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01238-923A-6A08-B392-073233175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“Dead on Arrival”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54C0F6-D15E-ECD8-543C-FF2E905140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834" b="20299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057D0-EA8F-374E-B711-80DA4A06B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US" sz="1800" dirty="0">
                <a:hlinkClick r:id="rId3"/>
              </a:rPr>
              <a:t>https://www.youtube.com/watch?v=iJgPmrLjkuo&amp;t=407s</a:t>
            </a:r>
            <a:endParaRPr lang="en-US" sz="1800" dirty="0"/>
          </a:p>
          <a:p>
            <a:endParaRPr lang="en-US" sz="1800" dirty="0"/>
          </a:p>
          <a:p>
            <a:r>
              <a:rPr lang="en-US" sz="1800" i="1" dirty="0"/>
              <a:t>“It’s odorless, it’s tasteless, and you don’t know it’s there…and when you find out it’s there it’s too late…you’ll be dead.”</a:t>
            </a:r>
          </a:p>
        </p:txBody>
      </p:sp>
    </p:spTree>
    <p:extLst>
      <p:ext uri="{BB962C8B-B14F-4D97-AF65-F5344CB8AC3E}">
        <p14:creationId xmlns:p14="http://schemas.microsoft.com/office/powerpoint/2010/main" val="2645622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8E4C77-8B0A-C5BF-30F9-6A7702BEC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 dirty="0"/>
              <a:t>Q &amp; A</a:t>
            </a:r>
          </a:p>
        </p:txBody>
      </p:sp>
      <p:pic>
        <p:nvPicPr>
          <p:cNvPr id="5" name="Picture 4" descr="A person wearing a hat&#10;&#10;Description automatically generated with medium confidence">
            <a:extLst>
              <a:ext uri="{FF2B5EF4-FFF2-40B4-BE49-F238E27FC236}">
                <a16:creationId xmlns:a16="http://schemas.microsoft.com/office/drawing/2014/main" id="{5C90DB3D-6BAC-D947-44AB-8381265C67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0" r="25229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74C41-4F3D-B4E5-5797-1B3A7EFE7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90197D7-2B68-19C9-BB26-256F17667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082" y="5327967"/>
            <a:ext cx="3870870" cy="155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17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96A90A-54D2-7BE6-8AAF-9A08D9AC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Please complete the survey!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8D260-3446-1DCE-241D-EC0C28C7B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5647503"/>
            <a:ext cx="10909643" cy="5526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/>
              <a:t>Don’t Try. Don’t Die.</a:t>
            </a:r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ADDCFA90-50E1-79F3-DFBC-F53CEAE1F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14" y="126902"/>
            <a:ext cx="4496422" cy="4496422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9ED5AC3-45E5-3BED-C006-9E41C92AF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076" y="5647503"/>
            <a:ext cx="2786867" cy="1121714"/>
          </a:xfrm>
          <a:prstGeom prst="rect">
            <a:avLst/>
          </a:prstGeom>
        </p:spPr>
      </p:pic>
      <p:sp>
        <p:nvSpPr>
          <p:cNvPr id="3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1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386</Words>
  <Application>Microsoft Office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Open Sans</vt:lpstr>
      <vt:lpstr>SourceSansPro</vt:lpstr>
      <vt:lpstr>Office Theme</vt:lpstr>
      <vt:lpstr>Don’t Try. Don’t Die.</vt:lpstr>
      <vt:lpstr>Facing the Facts</vt:lpstr>
      <vt:lpstr>Trends</vt:lpstr>
      <vt:lpstr>News</vt:lpstr>
      <vt:lpstr>Trends</vt:lpstr>
      <vt:lpstr>Naloxone</vt:lpstr>
      <vt:lpstr>Good Samaritan Law</vt:lpstr>
      <vt:lpstr>“Dead on Arrival” </vt:lpstr>
      <vt:lpstr>Q &amp; A</vt:lpstr>
      <vt:lpstr>Please complete the survey!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Try. Don’t Die.</dc:title>
  <dc:creator>Jack Swan</dc:creator>
  <cp:lastModifiedBy>Jack Swan</cp:lastModifiedBy>
  <cp:revision>8</cp:revision>
  <dcterms:created xsi:type="dcterms:W3CDTF">2023-02-27T22:05:52Z</dcterms:created>
  <dcterms:modified xsi:type="dcterms:W3CDTF">2023-03-19T01:24:49Z</dcterms:modified>
</cp:coreProperties>
</file>